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75463" cy="100028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4CBCDF2-0746-4380-BC6D-14AF002A89A6}"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12415238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4CBCDF2-0746-4380-BC6D-14AF002A89A6}"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1687229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4CBCDF2-0746-4380-BC6D-14AF002A89A6}"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21842594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4CBCDF2-0746-4380-BC6D-14AF002A89A6}" type="datetimeFigureOut">
              <a:rPr lang="en-GB" smtClean="0"/>
              <a:t>22/01/2025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1523118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4CBCDF2-0746-4380-BC6D-14AF002A89A6}" type="datetimeFigureOut">
              <a:rPr lang="en-GB" smtClean="0"/>
              <a:t>22/01/2025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2107730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4CBCDF2-0746-4380-BC6D-14AF002A89A6}" type="datetimeFigureOut">
              <a:rPr lang="en-GB" smtClean="0"/>
              <a:t>22/01/2025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18324701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BCDF2-0746-4380-BC6D-14AF002A89A6}" type="datetimeFigureOut">
              <a:rPr lang="en-GB" smtClean="0"/>
              <a:t>22/01/2025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2599528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CBCDF2-0746-4380-BC6D-14AF002A89A6}" type="datetimeFigureOut">
              <a:rPr lang="en-GB" smtClean="0"/>
              <a:t>22/01/2025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3858867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CBCDF2-0746-4380-BC6D-14AF002A89A6}" type="datetimeFigureOut">
              <a:rPr lang="en-GB" smtClean="0"/>
              <a:t>22/01/2025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4080033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4CBCDF2-0746-4380-BC6D-14AF002A89A6}"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41285523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4CBCDF2-0746-4380-BC6D-14AF002A89A6}"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35046644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BCDF2-0746-4380-BC6D-14AF002A89A6}" type="datetimeFigureOut">
              <a:rPr lang="en-GB" smtClean="0"/>
              <a:t>22/01/2025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BADCD2-8025-4DD6-8D33-F58A2C31C552}" type="slidenum">
              <a:rPr lang="en-GB" smtClean="0"/>
              <a:t>‹#›</a:t>
            </a:fld>
            <a:endParaRPr lang="en-GB"/>
          </a:p>
        </p:txBody>
      </p:sp>
    </p:spTree>
    <p:extLst>
      <p:ext uri="{BB962C8B-B14F-4D97-AF65-F5344CB8AC3E}">
        <p14:creationId xmlns:p14="http://schemas.microsoft.com/office/powerpoint/2010/main" val="23090582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97913" y="1266497"/>
            <a:ext cx="10850389" cy="338554"/>
          </a:xfrm>
          <a:prstGeom prst="rect">
            <a:avLst/>
          </a:prstGeom>
        </p:spPr>
        <p:txBody>
          <a:bodyPr wrap="square">
            <a:spAutoFit/>
          </a:bodyPr>
          <a:lstStyle/>
          <a:p>
            <a:endParaRPr lang="en-GB" sz="1600" dirty="0"/>
          </a:p>
        </p:txBody>
      </p:sp>
      <p:sp>
        <p:nvSpPr>
          <p:cNvPr id="7" name="Rectangle 6"/>
          <p:cNvSpPr/>
          <p:nvPr/>
        </p:nvSpPr>
        <p:spPr>
          <a:xfrm>
            <a:off x="4646142" y="442453"/>
            <a:ext cx="184731" cy="584775"/>
          </a:xfrm>
          <a:prstGeom prst="rect">
            <a:avLst/>
          </a:prstGeom>
        </p:spPr>
        <p:txBody>
          <a:bodyPr wrap="none">
            <a:spAutoFit/>
          </a:bodyPr>
          <a:lstStyle/>
          <a:p>
            <a:endParaRPr lang="en-GB" sz="3200" dirty="0"/>
          </a:p>
        </p:txBody>
      </p:sp>
      <p:sp>
        <p:nvSpPr>
          <p:cNvPr id="2" name="Rectangle 1"/>
          <p:cNvSpPr/>
          <p:nvPr/>
        </p:nvSpPr>
        <p:spPr>
          <a:xfrm>
            <a:off x="131808" y="0"/>
            <a:ext cx="11936627" cy="6924973"/>
          </a:xfrm>
          <a:prstGeom prst="rect">
            <a:avLst/>
          </a:prstGeom>
        </p:spPr>
        <p:txBody>
          <a:bodyPr wrap="square">
            <a:spAutoFit/>
          </a:bodyPr>
          <a:lstStyle/>
          <a:p>
            <a:r>
              <a:rPr lang="en-GB" dirty="0" smtClean="0"/>
              <a:t>					Healthy Start</a:t>
            </a:r>
          </a:p>
          <a:p>
            <a:endParaRPr lang="en-GB" u="sng" dirty="0"/>
          </a:p>
          <a:p>
            <a:r>
              <a:rPr lang="en-GB" sz="1200" dirty="0"/>
              <a:t>The Healthy Start scheme provides pregnant women and families with children under the age of four with free vitamins and money to spend on fruit, vegetables, pulses and milk.</a:t>
            </a:r>
          </a:p>
          <a:p>
            <a:endParaRPr lang="en-GB" sz="1200" dirty="0"/>
          </a:p>
          <a:p>
            <a:r>
              <a:rPr lang="en-GB" sz="1200" dirty="0"/>
              <a:t>Who is eligible for Healthy Start vitamins?</a:t>
            </a:r>
          </a:p>
          <a:p>
            <a:r>
              <a:rPr lang="en-GB" sz="1200" dirty="0"/>
              <a:t>You’ll qualify for the Healthy Start scheme if you’re at least 10 weeks pregnant or you have at least one child that’s under 4. In addition, you must be receiving any of the following:</a:t>
            </a:r>
          </a:p>
          <a:p>
            <a:endParaRPr lang="en-GB" sz="1200" dirty="0" smtClean="0"/>
          </a:p>
          <a:p>
            <a:r>
              <a:rPr lang="en-GB" sz="1200" dirty="0" smtClean="0"/>
              <a:t>Child </a:t>
            </a:r>
            <a:r>
              <a:rPr lang="en-GB" sz="1200" dirty="0"/>
              <a:t>Tax Credit (only if your family’s annual income is £16,190 or less)</a:t>
            </a:r>
          </a:p>
          <a:p>
            <a:r>
              <a:rPr lang="en-GB" sz="1200" dirty="0"/>
              <a:t>Income Support</a:t>
            </a:r>
          </a:p>
          <a:p>
            <a:r>
              <a:rPr lang="en-GB" sz="1200" dirty="0"/>
              <a:t>Income-based Jobseeker’s Allowance</a:t>
            </a:r>
          </a:p>
          <a:p>
            <a:r>
              <a:rPr lang="en-GB" sz="1200" dirty="0"/>
              <a:t>Pension Credit (which includes the child addition)</a:t>
            </a:r>
          </a:p>
          <a:p>
            <a:r>
              <a:rPr lang="en-GB" sz="1200" dirty="0"/>
              <a:t>Universal Credit (only if your family’s take-home pay is £408 or less per month from employment)</a:t>
            </a:r>
          </a:p>
          <a:p>
            <a:endParaRPr lang="en-GB" sz="1200" dirty="0" smtClean="0"/>
          </a:p>
          <a:p>
            <a:r>
              <a:rPr lang="en-GB" sz="1200" dirty="0" smtClean="0"/>
              <a:t>You </a:t>
            </a:r>
            <a:r>
              <a:rPr lang="en-GB" sz="1200" dirty="0"/>
              <a:t>will also be eligible for Healthy Start if:</a:t>
            </a:r>
          </a:p>
          <a:p>
            <a:r>
              <a:rPr lang="en-GB" sz="1200" dirty="0" smtClean="0"/>
              <a:t>you’re </a:t>
            </a:r>
            <a:r>
              <a:rPr lang="en-GB" sz="1200" dirty="0"/>
              <a:t>under 18 and pregnant, even if you are not claiming any benefits</a:t>
            </a:r>
          </a:p>
          <a:p>
            <a:r>
              <a:rPr lang="en-GB" sz="1200" dirty="0"/>
              <a:t>you claim income-related Employment and Support Allowance (ESA) and are over 10 weeks pregnant</a:t>
            </a:r>
          </a:p>
          <a:p>
            <a:r>
              <a:rPr lang="en-GB" sz="1200" dirty="0"/>
              <a:t>you, your partner or your carer get Working Tax Credit run-on only after you have reported you’re working 16 hours or less per week</a:t>
            </a:r>
          </a:p>
          <a:p>
            <a:r>
              <a:rPr lang="en-GB" sz="1200" dirty="0"/>
              <a:t>What do you get</a:t>
            </a:r>
            <a:r>
              <a:rPr lang="en-GB" sz="1200" dirty="0" smtClean="0"/>
              <a:t>?</a:t>
            </a:r>
          </a:p>
          <a:p>
            <a:endParaRPr lang="en-GB" sz="1200" dirty="0"/>
          </a:p>
          <a:p>
            <a:r>
              <a:rPr lang="en-GB" sz="1200" dirty="0"/>
              <a:t>You can use your card to buy:</a:t>
            </a:r>
          </a:p>
          <a:p>
            <a:r>
              <a:rPr lang="en-GB" sz="1200" dirty="0" smtClean="0"/>
              <a:t>plain </a:t>
            </a:r>
            <a:r>
              <a:rPr lang="en-GB" sz="1200" dirty="0"/>
              <a:t>liquid cow’s milk</a:t>
            </a:r>
          </a:p>
          <a:p>
            <a:r>
              <a:rPr lang="en-GB" sz="1200" dirty="0"/>
              <a:t>fresh, frozen, and tinned fruit and vegetables</a:t>
            </a:r>
          </a:p>
          <a:p>
            <a:r>
              <a:rPr lang="en-GB" sz="1200" dirty="0"/>
              <a:t>fresh, dried, and tinned pulses</a:t>
            </a:r>
          </a:p>
          <a:p>
            <a:r>
              <a:rPr lang="en-GB" sz="1200" dirty="0"/>
              <a:t>infant formula milk based on cow’s milk</a:t>
            </a:r>
          </a:p>
          <a:p>
            <a:r>
              <a:rPr lang="en-GB" sz="1200" dirty="0"/>
              <a:t>The amount of money families receive varies according to whether you are pregnant or the age of your children:</a:t>
            </a:r>
          </a:p>
          <a:p>
            <a:endParaRPr lang="en-GB" sz="1200" dirty="0"/>
          </a:p>
          <a:p>
            <a:r>
              <a:rPr lang="en-GB" sz="1200" dirty="0"/>
              <a:t>Pregnant women receive £4.25 per week from week 10 of the pregnancy</a:t>
            </a:r>
          </a:p>
          <a:p>
            <a:r>
              <a:rPr lang="en-GB" sz="1200" dirty="0"/>
              <a:t>Each baby under the age of 1 receives £8.50 per week</a:t>
            </a:r>
          </a:p>
          <a:p>
            <a:r>
              <a:rPr lang="en-GB" sz="1200" dirty="0"/>
              <a:t>Each child aged over 1 and under 4 years old receives £4.25 per week</a:t>
            </a:r>
          </a:p>
          <a:p>
            <a:r>
              <a:rPr lang="en-GB" sz="1200" dirty="0"/>
              <a:t>There is no limit to the number of children each family can claim for.</a:t>
            </a:r>
          </a:p>
          <a:p>
            <a:endParaRPr lang="en-GB" sz="1200" dirty="0"/>
          </a:p>
          <a:p>
            <a:r>
              <a:rPr lang="en-GB" sz="1200" dirty="0"/>
              <a:t>How do you sign up?</a:t>
            </a:r>
          </a:p>
          <a:p>
            <a:r>
              <a:rPr lang="en-GB" sz="1200" dirty="0"/>
              <a:t>To sign up for the scheme, visit NHS - Healthy Start. If you are already signed up to the scheme and currently receive paper vouchers, these paper vouchers will stop being issued after March 2022. You will NOT automatically be sent a Healthy Start card even though you are already registered on the scheme. To receive a Healthy Start card you must sign up to the scheme again.</a:t>
            </a:r>
          </a:p>
          <a:p>
            <a:endParaRPr lang="en-GB" sz="1200" dirty="0"/>
          </a:p>
          <a:p>
            <a:r>
              <a:rPr lang="en-GB" sz="1200" dirty="0" smtClean="0"/>
              <a:t>To </a:t>
            </a:r>
            <a:r>
              <a:rPr lang="en-GB" sz="1200" dirty="0"/>
              <a:t>get a Healthy Start card, ask for an application form via email (healthystartclaim@dhsc.gov.uk). </a:t>
            </a:r>
          </a:p>
        </p:txBody>
      </p:sp>
      <p:pic>
        <p:nvPicPr>
          <p:cNvPr id="3" name="Picture 2"/>
          <p:cNvPicPr>
            <a:picLocks noChangeAspect="1"/>
          </p:cNvPicPr>
          <p:nvPr/>
        </p:nvPicPr>
        <p:blipFill>
          <a:blip r:embed="rId2"/>
          <a:stretch>
            <a:fillRect/>
          </a:stretch>
        </p:blipFill>
        <p:spPr>
          <a:xfrm>
            <a:off x="8886052" y="1844320"/>
            <a:ext cx="2762250" cy="2762250"/>
          </a:xfrm>
          <a:prstGeom prst="rect">
            <a:avLst/>
          </a:prstGeom>
        </p:spPr>
      </p:pic>
    </p:spTree>
    <p:extLst>
      <p:ext uri="{BB962C8B-B14F-4D97-AF65-F5344CB8AC3E}">
        <p14:creationId xmlns:p14="http://schemas.microsoft.com/office/powerpoint/2010/main" val="9811046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0</Words>
  <Application>Microsoft Office PowerPoint</Application>
  <PresentationFormat>Widescreen</PresentationFormat>
  <Paragraphs>35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Eldon Primary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Dilek Beckford</dc:creator>
  <cp:lastModifiedBy>Dilek Beckford</cp:lastModifiedBy>
  <cp:revision>4</cp:revision>
  <cp:lastPrinted>2025-01-22T09:41:32Z</cp:lastPrinted>
  <dcterms:created xsi:type="dcterms:W3CDTF">2025-01-22T09:26:58Z</dcterms:created>
  <dcterms:modified xsi:type="dcterms:W3CDTF">2025-01-22T10:01:02Z</dcterms:modified>
</cp:coreProperties>
</file>